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6" r:id="rId3"/>
    <p:sldId id="264" r:id="rId4"/>
    <p:sldId id="263" r:id="rId5"/>
    <p:sldId id="259" r:id="rId6"/>
    <p:sldId id="260" r:id="rId7"/>
    <p:sldId id="265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69" y="-3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62D9E-7F00-4A7B-9AB8-5C3E5D7053CE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002D2-1840-44B6-9C97-7122D19E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002D2-1840-44B6-9C97-7122D19E9D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002D2-1840-44B6-9C97-7122D19E9D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002D2-1840-44B6-9C97-7122D19E9D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002D2-1840-44B6-9C97-7122D19E9D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vtondt@gmail.com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hyperlink" Target="mailto:info@bsma.edu.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8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669" y="251323"/>
            <a:ext cx="9133324" cy="41088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  <a:cs typeface="Sylfaen"/>
              </a:rPr>
              <a:t> 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4422" y="843558"/>
            <a:ext cx="64151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BATUMI STATE MARITIME ACADEMY</a:t>
            </a:r>
          </a:p>
          <a:p>
            <a:pPr algn="ctr"/>
            <a:r>
              <a:rPr lang="ka-GE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ბათუმის სახელმწიფო საზღვაო აკადემია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en-US" sz="20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05" y="1635750"/>
            <a:ext cx="1408791" cy="14057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19764" y="4383934"/>
            <a:ext cx="9133324" cy="41088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  <a:cs typeface="Sylfaen"/>
              </a:rPr>
              <a:t> 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99055"/>
            <a:ext cx="764156" cy="7641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4219155"/>
            <a:ext cx="792088" cy="7577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40" y="4178600"/>
            <a:ext cx="769218" cy="7692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4" y="4286260"/>
            <a:ext cx="1630466" cy="5897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91" y="4391895"/>
            <a:ext cx="1080346" cy="58499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9" y="35309"/>
            <a:ext cx="899766" cy="77707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9" y="4385446"/>
            <a:ext cx="1526133" cy="40663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2" y="4409952"/>
            <a:ext cx="954107" cy="3588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" y="4383934"/>
            <a:ext cx="645798" cy="41088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58" y="95078"/>
            <a:ext cx="724505" cy="7537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69" y="72317"/>
            <a:ext cx="827980" cy="69339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65" y="92431"/>
            <a:ext cx="833470" cy="7465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653"/>
            <a:ext cx="863612" cy="812380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076616" y="272098"/>
            <a:ext cx="1667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600" b="1" dirty="0"/>
              <a:t>საქართველოს </a:t>
            </a:r>
            <a:br>
              <a:rPr lang="ka-GE" sz="600" b="1" dirty="0"/>
            </a:br>
            <a:r>
              <a:rPr lang="ka-GE" sz="600" b="1" dirty="0"/>
              <a:t>ეკონომიკისა და მდგრადი განვითარების </a:t>
            </a:r>
            <a:br>
              <a:rPr lang="ka-GE" sz="600" b="1" dirty="0"/>
            </a:br>
            <a:r>
              <a:rPr lang="ka-GE" sz="600" b="1" dirty="0"/>
              <a:t>სამინისტრო</a:t>
            </a:r>
          </a:p>
        </p:txBody>
      </p:sp>
      <p:pic>
        <p:nvPicPr>
          <p:cNvPr id="1026" name="Picture 5" descr="IASST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96" y="4157090"/>
            <a:ext cx="1077195" cy="84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79342" y="3029824"/>
            <a:ext cx="1385316" cy="51103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50000"/>
              </a:lnSpc>
            </a:pPr>
            <a:r>
              <a:rPr lang="ka-GE" sz="20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შედუღება</a:t>
            </a:r>
            <a:endParaRPr lang="en-US" sz="2000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31740" y="3532269"/>
            <a:ext cx="468052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50000"/>
              </a:lnSpc>
            </a:pPr>
            <a:r>
              <a:rPr lang="ka-GE" sz="1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პროგრამის კატალოგი</a:t>
            </a:r>
          </a:p>
          <a:p>
            <a:pPr algn="ctr">
              <a:lnSpc>
                <a:spcPct val="150000"/>
              </a:lnSpc>
            </a:pPr>
            <a:r>
              <a:rPr lang="ka-GE" sz="1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ავტორიზაციის საბჭოს გადაწყვეტილება:  №</a:t>
            </a:r>
            <a:r>
              <a:rPr lang="en-US" sz="1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1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27</a:t>
            </a:r>
            <a:r>
              <a:rPr lang="ka-GE" sz="1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,  </a:t>
            </a:r>
            <a:r>
              <a:rPr lang="en-US" sz="1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26.12.2017 </a:t>
            </a:r>
            <a:r>
              <a:rPr lang="ka-GE" sz="1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წ.</a:t>
            </a:r>
            <a:endParaRPr lang="en-US" sz="1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</a:pPr>
            <a:endParaRPr lang="ka-GE" sz="12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3408"/>
            <a:ext cx="3471456" cy="19043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21" y="2478400"/>
            <a:ext cx="1982362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65" y="3774544"/>
            <a:ext cx="2008475" cy="1291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7734"/>
            <a:ext cx="1440445" cy="1080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07854"/>
            <a:ext cx="1466558" cy="1558288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60239"/>
              </p:ext>
            </p:extLst>
          </p:nvPr>
        </p:nvGraphicFramePr>
        <p:xfrm>
          <a:off x="-60" y="522127"/>
          <a:ext cx="9108564" cy="4633350"/>
        </p:xfrm>
        <a:graphic>
          <a:graphicData uri="http://schemas.openxmlformats.org/drawingml/2006/table">
            <a:tbl>
              <a:tblPr/>
              <a:tblGrid>
                <a:gridCol w="1838921"/>
                <a:gridCol w="3813259"/>
                <a:gridCol w="1457340"/>
                <a:gridCol w="1999044"/>
              </a:tblGrid>
              <a:tr h="414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სწავლების საფეხური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spc="-5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პროფესიული </a:t>
                      </a: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  <a:tr h="34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პროგრამის დასახელება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შედუღ</a:t>
                      </a:r>
                      <a:r>
                        <a:rPr lang="ka-GE" sz="1000" i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ება</a:t>
                      </a: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49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კვალიფიკაცია/აკადემიური ხარისხი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b="1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ნაციონალური :</a:t>
                      </a:r>
                      <a:r>
                        <a:rPr lang="ka-GE" sz="10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 მესამე საფეხურის პროფესიული</a:t>
                      </a:r>
                      <a:r>
                        <a:rPr lang="en-US" sz="10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                  </a:t>
                      </a:r>
                      <a:r>
                        <a:rPr lang="ka-GE" sz="10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კვალიფიკაცია </a:t>
                      </a:r>
                      <a:r>
                        <a:rPr lang="en-US" sz="1000" i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ka-GE" sz="10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შედუღებაში 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b="1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საერთაშორისო : </a:t>
                      </a:r>
                      <a:r>
                        <a:rPr lang="en-US" sz="1000" i="1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Times New Roman"/>
                          <a:cs typeface="Calibri"/>
                        </a:rPr>
                        <a:t>Pearson SRF Level 2 (Georgian Level 3) Diploma  for </a:t>
                      </a:r>
                      <a:r>
                        <a:rPr lang="en-US" sz="1000" i="1" baseline="0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i="1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Times New Roman"/>
                          <a:cs typeface="Calibri"/>
                        </a:rPr>
                        <a:t>Welding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49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პროგრამის ხელძღვანელები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ავთანდილ ცეცხლაძე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ელ.ფოსტა: </a:t>
                      </a:r>
                      <a:r>
                        <a:rPr lang="en-US" sz="1000" i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  <a:hlinkClick r:id="rId8"/>
                        </a:rPr>
                        <a:t>avtondt@gmail.com</a:t>
                      </a:r>
                      <a:r>
                        <a:rPr lang="en-US" sz="1000" i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 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49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პროგრამის განხორცილების ადგილი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ბათუმი, რუსთაველის ქ.</a:t>
                      </a:r>
                      <a:r>
                        <a:rPr lang="en-US" sz="1000" i="1" kern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№</a:t>
                      </a:r>
                      <a:r>
                        <a:rPr lang="ka-GE" sz="1000" i="1" kern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53</a:t>
                      </a: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ელ.ფოსტა: </a:t>
                      </a:r>
                      <a:r>
                        <a:rPr lang="en-US" sz="1000" i="1" kern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  <a:hlinkClick r:id="rId9"/>
                        </a:rPr>
                        <a:t>info@bsma.edu.ge</a:t>
                      </a: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  <a:tr h="296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სწავლების ფორმა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სტაციონარული</a:t>
                      </a: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პროგრამის მოცულობა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Calibri"/>
                          <a:cs typeface="Sylfaen"/>
                        </a:rPr>
                        <a:t>38</a:t>
                      </a:r>
                      <a:r>
                        <a:rPr lang="en-US" sz="1000" i="1" kern="1200" spc="-5" baseline="0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Calibri"/>
                          <a:cs typeface="Sylfaen"/>
                        </a:rPr>
                        <a:t>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Calibri"/>
                          <a:cs typeface="Sylfaen"/>
                        </a:rPr>
                        <a:t>ECTS</a:t>
                      </a: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Sylfaen" panose="010A0502050306030303" pitchFamily="18" charset="0"/>
                        <a:ea typeface="Calibri"/>
                        <a:cs typeface="Sylfae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49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2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პროგრამაზე ჩარიცხვის წინაპირობა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საბაზო  განათლება, ჯანმრთელობის დამადასტურებელი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   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ცნობა,    ფორმა №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IV -100/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ა“,    პროფესიული ტესტირების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    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შედეგები</a:t>
                      </a: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  <a:tr h="242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სწავლების ენა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ქართული </a:t>
                      </a: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49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9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სწავლების ფორმატი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ლექცია, ჯგუფში მუშაობა, პრაქტიკული და ლაბორატორიული  მეცადინეობა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, როლური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თამაში სიმულაციის პროცესში,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 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საწარმოო პრაქტიკა</a:t>
                      </a: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252000" marT="36000" marB="0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49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09208"/>
            <a:ext cx="9144000" cy="40011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endParaRPr lang="en-US" sz="2000" b="1" i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5964"/>
            <a:ext cx="587876" cy="58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49132" y="124597"/>
            <a:ext cx="281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BATUMI STATE MARITIME ACADEMY</a:t>
            </a:r>
          </a:p>
          <a:p>
            <a:r>
              <a:rPr lang="ka-GE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ბათუმის სახელმწიფო საზღვაო აკადემია</a:t>
            </a:r>
            <a:r>
              <a:rPr lang="en-US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en-US" sz="900" spc="5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" y="479463"/>
            <a:ext cx="3465532" cy="2305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592"/>
            <a:ext cx="3485376" cy="233628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74564"/>
              </p:ext>
            </p:extLst>
          </p:nvPr>
        </p:nvGraphicFramePr>
        <p:xfrm>
          <a:off x="0" y="450680"/>
          <a:ext cx="9144000" cy="4692820"/>
        </p:xfrm>
        <a:graphic>
          <a:graphicData uri="http://schemas.openxmlformats.org/drawingml/2006/table">
            <a:tbl>
              <a:tblPr/>
              <a:tblGrid>
                <a:gridCol w="3491880"/>
                <a:gridCol w="5652120"/>
              </a:tblGrid>
              <a:tr h="9063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21" marR="43121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i="1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პროგრამის </a:t>
                      </a:r>
                      <a:r>
                        <a:rPr lang="en-US" sz="1050" i="1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ka-GE" sz="1050" i="1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მიზანი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a-GE" sz="1000" i="1" dirty="0" smtClean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პროგრამის მიზანია ფართო პროფილის კვალიფიციური შემდუღებლის მომზადება </a:t>
                      </a:r>
                      <a:endParaRPr lang="en-US" sz="1000" i="1" kern="1200" spc="-5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108000" marR="144000" marT="72000" marB="10800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  <a:tr h="142057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i="1" kern="1200" dirty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43121" marR="43121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i="1" kern="120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პროგრამის </a:t>
                      </a:r>
                      <a:r>
                        <a:rPr lang="en-US" sz="1050" i="1" kern="120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ka-GE" sz="1050" i="1" kern="120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შედეგები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a-GE" sz="1000" i="1" kern="1200" spc="-5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საგანმანათლებლო პროგრამის დასრულების   შედეგად კურსდამთავრებული შეიძენს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  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ზოგად და დარგობრივ კომპეტენციებს . მიღებული ცოდნისა და გამომუშავებული უნარების საფუძველზე შეუძლია;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5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აირის  სანთურით,  ელექტრორკალით,  თერმული  ნაერთებით  ან  სხვა  მეთოდებით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ლითონის ნაწილების შედუღება;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5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შემდუღებელი მოწყობილობების გამოყენება;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5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სარჩილავის გამოყენება ტყვიის შემცველი ნაკეთობების (მილების, ზედაპირების და სხვა) შესაკეთებლად;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5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ლითონის ნაწილების მყარი კომპონენტით შეერთება;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5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აირის სანთურის ან ელექტრორკალის გამოყენებით ლითონის ჭრა;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5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ხელის სარჩილავით ლითონის ნაწილების რბილი კომპონენტით შეერთება;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5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მასალის   არასასურველი   დეფორმაციის,   გადახურების,   გადაგრეხვის, 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შეკუმშვის, გაფართოების  აცილების  მიზნით  თერმული  მომზადების,  მორგების,  შედუღების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     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პროცესის რეჟიმის შერჩევა;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Blip>
                          <a:blip r:embed="rId5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ვიზუალური  დათვალიერებითა  და  ხელსაწყოების  გამოყენებით  დეფექტებისა  და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 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წუნების დადგენა, შესრულებული სამუშაოების სიზუსტის შემოწმება სპეციფიკაციით დადგენილ ნორმებთან შესაბამისობაზე;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i="1" kern="1200" spc="-5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144000" marR="180000" marT="72000" marB="7200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  <a:tr h="236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21" marR="43121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09208"/>
            <a:ext cx="9144000" cy="40011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endParaRPr lang="en-US" sz="2000" b="1" spc="3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5964"/>
            <a:ext cx="587876" cy="58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49132" y="124597"/>
            <a:ext cx="281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BATUMI STATE MARITIME ACADEMY</a:t>
            </a:r>
          </a:p>
          <a:p>
            <a:r>
              <a:rPr lang="ka-GE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ბათუმის სახელმწიფო საზღვაო აკადემია</a:t>
            </a:r>
            <a:r>
              <a:rPr lang="en-US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en-US" sz="900" spc="5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35" y="4083918"/>
            <a:ext cx="1785929" cy="1042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18" y="2715765"/>
            <a:ext cx="1789402" cy="1368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511237" cy="2427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2788"/>
            <a:ext cx="2996952" cy="221297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36679"/>
              </p:ext>
            </p:extLst>
          </p:nvPr>
        </p:nvGraphicFramePr>
        <p:xfrm>
          <a:off x="-21764" y="493929"/>
          <a:ext cx="9130268" cy="4649570"/>
        </p:xfrm>
        <a:graphic>
          <a:graphicData uri="http://schemas.openxmlformats.org/drawingml/2006/table">
            <a:tbl>
              <a:tblPr/>
              <a:tblGrid>
                <a:gridCol w="1208127"/>
                <a:gridCol w="4897805"/>
                <a:gridCol w="1512168"/>
                <a:gridCol w="1512168"/>
              </a:tblGrid>
              <a:tr h="2209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პროგრამის</a:t>
                      </a:r>
                      <a:endParaRPr lang="en-US" sz="1000" i="1" dirty="0" smtClean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Sylfaen"/>
                        <a:ea typeface="Times New Roman"/>
                        <a:cs typeface="Sylfae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სტრუქტურა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32" marR="32632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877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პროფესიული კვალიფიკაციის მინიჭებისთვის პროფესიულმა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       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სტუდენტმა უნდა აითვისოს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000" b="1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3</a:t>
                      </a:r>
                      <a:r>
                        <a:rPr lang="en-US" sz="1000" b="1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8 </a:t>
                      </a:r>
                      <a:r>
                        <a:rPr lang="ka-GE" sz="1000" b="1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კრედიტი, აქედან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8"/>
                        </a:buBlip>
                      </a:pP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6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Calibri"/>
                          <a:cs typeface="Sylfaen"/>
                        </a:rPr>
                        <a:t>ECTS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ზოგადი კომპეტენციების განმავითარებელი მოდულები;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8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32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Sylfaen" panose="010A0502050306030303" pitchFamily="18" charset="0"/>
                          <a:ea typeface="Calibri"/>
                          <a:cs typeface="Sylfaen"/>
                        </a:rPr>
                        <a:t>ECTS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საერთო</a:t>
                      </a:r>
                      <a:r>
                        <a:rPr lang="ka-GE" sz="1000" i="1" kern="1200" spc="-5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პროფესიული/ დარგობრივი  მოდულები;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Blip>
                          <a:blip r:embed="rId8"/>
                        </a:buBlip>
                      </a:pP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პროგრამის  ხანგძლიობაა </a:t>
                      </a:r>
                      <a:r>
                        <a:rPr lang="en-US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 </a:t>
                      </a:r>
                      <a:r>
                        <a:rPr lang="en-US" sz="1000" b="1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6 </a:t>
                      </a:r>
                      <a:r>
                        <a:rPr lang="ka-GE" sz="1000" i="1" kern="1200" spc="-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Sylfaen"/>
                        </a:rPr>
                        <a:t>თვე. </a:t>
                      </a:r>
                    </a:p>
                    <a:p>
                      <a:pPr marL="0" indent="35877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360000" marR="180000" marT="108000" marB="7200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35877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936000" marR="180000" marT="108000" marB="7200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5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დასაქმების </a:t>
                      </a:r>
                      <a:endParaRPr lang="en-US" sz="1000" i="1" dirty="0" smtClean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Sylfaen"/>
                        <a:ea typeface="Times New Roman"/>
                        <a:cs typeface="Sylfae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Sylfaen"/>
                          <a:ea typeface="Times New Roman"/>
                          <a:cs typeface="Sylfaen"/>
                        </a:rPr>
                        <a:t>სფერო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32" marR="32632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საგანმანათლებლო პროგრამის წარმატებით დასრულებისა  შედეგად 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            </a:t>
                      </a: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კურსდამთავრებულს, რომელსაც მინიჭებულია აქვს      მესამე საფეხურის 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     </a:t>
                      </a: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პროფესიული კვალიფიკაცია შედუღებაში, შეუძლია დასაქმდეს 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                  </a:t>
                      </a: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შემდუღებლად გემზე  მანქანათმშენებლობის, ბინათმშენებლობის, 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             </a:t>
                      </a: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თვითმფრინავ მშენებლობის, გემთმშენებლობის სარემონტო საწაარმოებში და მრეწველობის სხვა დარგებში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.</a:t>
                      </a:r>
                    </a:p>
                  </a:txBody>
                  <a:tcPr marL="114300" marR="216000" marT="36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35877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936000" marR="180000" marT="108000" marB="7200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877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936000" marR="180000" marT="108000" marB="7200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  <a:tr h="1043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8775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n-US" sz="1000" i="1" kern="1200" spc="-5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Sylfaen"/>
                      </a:endParaRPr>
                    </a:p>
                  </a:txBody>
                  <a:tcPr marL="936000" marR="180000" marT="108000" marB="7200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09208"/>
            <a:ext cx="9144000" cy="40011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endParaRPr lang="en-US" sz="2000" b="1" spc="3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5964"/>
            <a:ext cx="587876" cy="58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49132" y="124597"/>
            <a:ext cx="281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BATUMI STATE MARITIME ACADEMY</a:t>
            </a:r>
          </a:p>
          <a:p>
            <a:r>
              <a:rPr lang="ka-GE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ბათუმის სახელმწიფო საზღვაო აკადემია</a:t>
            </a:r>
            <a:r>
              <a:rPr lang="en-US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en-US" sz="900" spc="5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10"/>
            <a:ext cx="9144000" cy="4731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93819"/>
            <a:ext cx="9144000" cy="40011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endParaRPr lang="en-US" sz="2000" b="1" spc="3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5964"/>
            <a:ext cx="587876" cy="58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49132" y="124597"/>
            <a:ext cx="281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BATUMI STATE MARITIME ACADEMY</a:t>
            </a:r>
          </a:p>
          <a:p>
            <a:r>
              <a:rPr lang="ka-GE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ბათუმის სახელმწიფო საზღვაო აკადემია</a:t>
            </a:r>
            <a:r>
              <a:rPr lang="en-US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en-US" sz="900" spc="5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45258"/>
              </p:ext>
            </p:extLst>
          </p:nvPr>
        </p:nvGraphicFramePr>
        <p:xfrm>
          <a:off x="35496" y="493929"/>
          <a:ext cx="9073008" cy="4670109"/>
        </p:xfrm>
        <a:graphic>
          <a:graphicData uri="http://schemas.openxmlformats.org/drawingml/2006/table">
            <a:tbl>
              <a:tblPr/>
              <a:tblGrid>
                <a:gridCol w="2963420"/>
                <a:gridCol w="6109588"/>
              </a:tblGrid>
              <a:tr h="111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i="1" kern="120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ადამიანური </a:t>
                      </a:r>
                      <a:endParaRPr lang="en-US" sz="1400" i="1" kern="1200" dirty="0" smtClean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i="1" kern="120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რესურსი</a:t>
                      </a:r>
                      <a:endParaRPr lang="en-US" sz="1400" i="1" kern="1200" dirty="0" smtClean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8000" marR="53993" marT="14400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საგანმანათლებლო პროგრამის განხორციელებას უზრუნველყოფს საზღვაო აკადემიის 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             </a:t>
                      </a: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აკადემიური პერსონალი და დარგის  სპეციალისტები</a:t>
                      </a:r>
                      <a:endParaRPr lang="en-US" sz="1000" i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114300" marR="360000" marT="14400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  <a:tr h="1640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Sylfae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ka-GE" sz="1400" i="1" kern="120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მატერიალური </a:t>
                      </a:r>
                      <a:endParaRPr lang="en-US" sz="1400" i="1" kern="1200" dirty="0" smtClean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400" i="1" kern="120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რესურსი</a:t>
                      </a:r>
                      <a:endParaRPr lang="en-US" sz="1400" i="1" kern="1200" dirty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indent="1790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საგანმანათლებლო პროგრამით დადგენილი მიზნებისა და სწავლის შედეგების ეფექტურობის მისაღწევად საზღვაო აკადემია გამოიყენებს შესაბამისი პროგრამული უზრუნველყოფის 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            </a:t>
                      </a: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კომპიუტერებს, პროექტორებს და სადემონსტრაციო მონიტორებს. საზღვაო აკადემიაში 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            </a:t>
                      </a: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ფუნქციონირებს სასწავლო ლაბორატორიები, სასწავლო-საწვრთნელი დანადგარებით და 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           </a:t>
                      </a: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სიმულატორებითაა  აღჭურვილი. </a:t>
                      </a:r>
                      <a:endParaRPr lang="en-US" sz="1000" i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8580" marR="32400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  <a:tr h="1914641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ka-GE" sz="1400" i="1" kern="120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შეფასების </a:t>
                      </a:r>
                      <a:endParaRPr lang="en-US" sz="1400" i="1" kern="1200" dirty="0" smtClean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ka-GE" sz="1400" i="1" kern="120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Sylfaen"/>
                        </a:rPr>
                        <a:t>სისტემა</a:t>
                      </a:r>
                      <a:endParaRPr lang="en-US" sz="1400" i="1" kern="1200" dirty="0">
                        <a:ln w="9208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>
                            <a:srgbClr val="000000">
                              <a:alpha val="70000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108000" marR="53993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 marR="114935" indent="179070" algn="just" defTabSz="914400" rtl="0" eaLnBrk="1" latin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ცოდნის შემოწმების ფორმები, მეთოდები, კომპონენტები და კრიტერიუმები დეტალურად </a:t>
                      </a:r>
                      <a:r>
                        <a:rPr lang="en-US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    </a:t>
                      </a:r>
                      <a:r>
                        <a:rPr lang="ka-GE" sz="1000" i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ylfaen"/>
                        </a:rPr>
                        <a:t>გაწერილია მოდულებში.</a:t>
                      </a:r>
                      <a:endParaRPr lang="en-US" sz="1000" i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8580" marR="252000" marT="0" marB="0"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365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0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493928"/>
            <a:ext cx="5904656" cy="408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229558" y="1705985"/>
            <a:ext cx="4266241" cy="1785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157101" y="1745094"/>
            <a:ext cx="4210110" cy="1763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" y="1536590"/>
            <a:ext cx="3534876" cy="30430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564" y="4579632"/>
            <a:ext cx="9144000" cy="396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15000"/>
              </a:lnSpc>
            </a:pPr>
            <a:r>
              <a:rPr lang="en-US" i="1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  <a:cs typeface="Sylfaen"/>
              </a:rPr>
              <a:t> </a:t>
            </a:r>
            <a:r>
              <a:rPr lang="ka-GE" sz="2000" b="1" i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Sylfaen"/>
              </a:rPr>
              <a:t>თქვენი წარმატება ჩვენი მისიაა!</a:t>
            </a:r>
            <a:endParaRPr lang="en-US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8" y="93819"/>
            <a:ext cx="9144000" cy="40011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endParaRPr lang="en-US" sz="2000" b="1" spc="3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" y="15964"/>
            <a:ext cx="587876" cy="58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49132" y="124597"/>
            <a:ext cx="281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BATUMI STATE MARITIME ACADEMY</a:t>
            </a:r>
          </a:p>
          <a:p>
            <a:r>
              <a:rPr lang="ka-GE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ბათუმის სახელმწიფო საზღვაო აკადემია</a:t>
            </a:r>
            <a:r>
              <a:rPr lang="en-US" sz="900" spc="5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en-US" sz="900" spc="5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437</Words>
  <Application>Microsoft Office PowerPoint</Application>
  <PresentationFormat>Экран (16:9)</PresentationFormat>
  <Paragraphs>78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Karina</cp:lastModifiedBy>
  <cp:revision>175</cp:revision>
  <dcterms:created xsi:type="dcterms:W3CDTF">2014-04-01T16:27:38Z</dcterms:created>
  <dcterms:modified xsi:type="dcterms:W3CDTF">2018-04-10T14:07:55Z</dcterms:modified>
</cp:coreProperties>
</file>